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1" r:id="rId6"/>
    <p:sldId id="267" r:id="rId7"/>
    <p:sldId id="268" r:id="rId8"/>
    <p:sldId id="269" r:id="rId9"/>
    <p:sldId id="259" r:id="rId10"/>
    <p:sldId id="260" r:id="rId11"/>
    <p:sldId id="264" r:id="rId12"/>
    <p:sldId id="265" r:id="rId13"/>
    <p:sldId id="262" r:id="rId14"/>
    <p:sldId id="263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2243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71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4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91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21488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2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97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1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3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74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33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BDA36BD-2B34-49A7-9F15-B03041DD718C}" type="datetimeFigureOut">
              <a:rPr lang="ru-RU" smtClean="0"/>
              <a:t>04.04.2024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70A3965-3600-4890-A91A-952EA0B015C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574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75046-9828-EB12-A31A-F8CC5CB78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262" y="1178294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ru-RU" sz="6100" dirty="0"/>
              <a:t>Прогулка по Петровскому Петербургу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32D511-34D2-A41C-1F3E-AF3568366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ru-RU" sz="2400" dirty="0">
                <a:solidFill>
                  <a:schemeClr val="tx1">
                    <a:lumMod val="95000"/>
                  </a:schemeClr>
                </a:solidFill>
              </a:rPr>
              <a:t>История персидского посланника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ru-RU" sz="2400" dirty="0">
                <a:solidFill>
                  <a:schemeClr val="tx1">
                    <a:lumMod val="95000"/>
                  </a:schemeClr>
                </a:solidFill>
              </a:rPr>
              <a:t>Исмаил-бека</a:t>
            </a:r>
            <a:br>
              <a:rPr lang="ru-RU" sz="24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95000"/>
                  </a:schemeClr>
                </a:solidFill>
              </a:rPr>
              <a:t>1723 год.</a:t>
            </a:r>
          </a:p>
        </p:txBody>
      </p:sp>
      <p:pic>
        <p:nvPicPr>
          <p:cNvPr id="8" name="Рисунок 7" descr="Изображение выглядит как Человеческое лицо, одежда, человек, искусство">
            <a:extLst>
              <a:ext uri="{FF2B5EF4-FFF2-40B4-BE49-F238E27FC236}">
                <a16:creationId xmlns:a16="http://schemas.microsoft.com/office/drawing/2014/main" id="{85A3E672-65D1-583B-9C94-C231022EC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r="10418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Объект 5" descr="Изображение выглядит как на открытом воздухе, небо, дерево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E5F72EDE-2BB5-7CDD-7BCD-1EB96BBC8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0" b="2210"/>
          <a:stretch/>
        </p:blipFill>
        <p:spPr>
          <a:xfrm>
            <a:off x="-2" y="-376"/>
            <a:ext cx="12192001" cy="685799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A79AB23-DC11-782C-166F-005C1891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398" y="4713515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Этот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небольшой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деревянный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дом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площадью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60 м²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был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построен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солдатами-плотниками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недалеко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от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Троицкой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площади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всего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три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дня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Здесь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же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16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мая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прошло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празднование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случаю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присоединения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земель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основания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нового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города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923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9FBA-13BA-2733-5524-692B8DC2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986082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 dirty="0" err="1"/>
              <a:t>Летний</a:t>
            </a:r>
            <a:r>
              <a:rPr lang="en-US" sz="3000" cap="all" dirty="0"/>
              <a:t> </a:t>
            </a:r>
            <a:r>
              <a:rPr lang="en-US" sz="3000" cap="all" dirty="0" err="1"/>
              <a:t>сад</a:t>
            </a:r>
            <a:r>
              <a:rPr lang="en-US" sz="3000" cap="all" dirty="0"/>
              <a:t> </a:t>
            </a:r>
            <a:r>
              <a:rPr lang="en-US" sz="3000" cap="all" dirty="0" err="1"/>
              <a:t>был</a:t>
            </a:r>
            <a:r>
              <a:rPr lang="en-US" sz="3000" cap="all" dirty="0"/>
              <a:t> </a:t>
            </a:r>
            <a:r>
              <a:rPr lang="en-US" sz="3000" cap="all" dirty="0" err="1"/>
              <a:t>заложен</a:t>
            </a:r>
            <a:r>
              <a:rPr lang="en-US" sz="3000" cap="all" dirty="0"/>
              <a:t> </a:t>
            </a:r>
            <a:r>
              <a:rPr lang="en-US" sz="3000" cap="all" dirty="0" err="1"/>
              <a:t>по</a:t>
            </a:r>
            <a:r>
              <a:rPr lang="en-US" sz="3000" cap="all" dirty="0"/>
              <a:t> </a:t>
            </a:r>
            <a:r>
              <a:rPr lang="en-US" sz="3000" cap="all" dirty="0" err="1"/>
              <a:t>повелению</a:t>
            </a:r>
            <a:r>
              <a:rPr lang="en-US" sz="3000" cap="all" dirty="0"/>
              <a:t> </a:t>
            </a:r>
            <a:r>
              <a:rPr lang="en-US" sz="3000" cap="all" dirty="0" err="1"/>
              <a:t>Петра</a:t>
            </a:r>
            <a:r>
              <a:rPr lang="en-US" sz="3000" cap="all" dirty="0"/>
              <a:t> </a:t>
            </a:r>
            <a:r>
              <a:rPr lang="en-US" sz="3000" cap="all" dirty="0" err="1"/>
              <a:t>Алексеевича</a:t>
            </a:r>
            <a:r>
              <a:rPr lang="en-US" sz="3000" cap="all" dirty="0"/>
              <a:t> в 1704 </a:t>
            </a:r>
            <a:r>
              <a:rPr lang="en-US" sz="3000" cap="all" dirty="0" err="1"/>
              <a:t>году</a:t>
            </a:r>
            <a:endParaRPr lang="en-US" sz="3000" cap="all" dirty="0"/>
          </a:p>
        </p:txBody>
      </p:sp>
      <p:pic>
        <p:nvPicPr>
          <p:cNvPr id="6" name="Объект 5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3725F569-4AF6-8A7F-62E4-9ADBE0FF3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" r="2" b="5774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Объект 7" descr="Изображение выглядит как на открытом воздухе, небо, дорога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6CDC9479-E64E-505F-B10D-03E5D2C90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" r="2" b="1111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6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F320C2-65CD-6AAA-8BB5-BA5A7EA91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7" t="16755" r="3237" b="16755"/>
          <a:stretch/>
        </p:blipFill>
        <p:spPr>
          <a:xfrm>
            <a:off x="3349" y="0"/>
            <a:ext cx="12185302" cy="6858000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а открытом воздухе, небо, путь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E9728ECF-E5DE-1A3F-34F2-E8C80519CF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9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309AC-FF64-772A-81C4-FE95E1B6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 err="1">
                <a:solidFill>
                  <a:schemeClr val="bg2"/>
                </a:solidFill>
              </a:rPr>
              <a:t>Летний</a:t>
            </a:r>
            <a:r>
              <a:rPr lang="en-US" sz="4400" dirty="0">
                <a:solidFill>
                  <a:schemeClr val="bg2"/>
                </a:solidFill>
              </a:rPr>
              <a:t> </a:t>
            </a:r>
            <a:r>
              <a:rPr lang="en-US" sz="4400" dirty="0" err="1">
                <a:solidFill>
                  <a:schemeClr val="bg2"/>
                </a:solidFill>
              </a:rPr>
              <a:t>сад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801527-5804-3F8C-CCFD-31546DB62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4791" y="5324700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Первым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строителем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сада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стал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Иван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Матвеевич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Угрюмов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.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Сад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занимает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отдельный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одноимённый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остров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омываемый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реками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Невой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Фонтанкой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Мойкой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и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Лебяжьей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канавкой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7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43EE5-98EA-1FB9-216A-6E672D303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3700" dirty="0" err="1"/>
              <a:t>Летний</a:t>
            </a:r>
            <a:r>
              <a:rPr lang="en-US" sz="3700" dirty="0"/>
              <a:t> </a:t>
            </a:r>
            <a:r>
              <a:rPr lang="en-US" sz="3700" dirty="0" err="1"/>
              <a:t>дворец</a:t>
            </a:r>
            <a:r>
              <a:rPr lang="en-US" sz="3700" dirty="0"/>
              <a:t> </a:t>
            </a:r>
            <a:r>
              <a:rPr lang="en-US" sz="3700" dirty="0" err="1"/>
              <a:t>Петра</a:t>
            </a:r>
            <a:r>
              <a:rPr lang="en-US" sz="3700" dirty="0"/>
              <a:t> </a:t>
            </a:r>
            <a:r>
              <a:rPr lang="en-US" sz="3700" dirty="0" err="1"/>
              <a:t>Первого</a:t>
            </a:r>
            <a:endParaRPr lang="en-US" sz="37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B4FF74-F6CE-F96A-6323-68DAC0E9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091" y="2171701"/>
            <a:ext cx="4048298" cy="444523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400" dirty="0" err="1"/>
              <a:t>Летний</a:t>
            </a:r>
            <a:r>
              <a:rPr lang="en-US" sz="2400" dirty="0"/>
              <a:t> </a:t>
            </a:r>
            <a:r>
              <a:rPr lang="en-US" sz="2400" dirty="0" err="1"/>
              <a:t>дворец</a:t>
            </a:r>
            <a:r>
              <a:rPr lang="en-US" sz="2400" dirty="0"/>
              <a:t> </a:t>
            </a:r>
            <a:r>
              <a:rPr lang="en-US" sz="2400" dirty="0" err="1"/>
              <a:t>был</a:t>
            </a:r>
            <a:r>
              <a:rPr lang="en-US" sz="2400" dirty="0"/>
              <a:t> </a:t>
            </a:r>
            <a:r>
              <a:rPr lang="en-US" sz="2400" dirty="0" err="1"/>
              <a:t>построен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проекту</a:t>
            </a:r>
            <a:r>
              <a:rPr lang="en-US" sz="2400" dirty="0"/>
              <a:t> </a:t>
            </a:r>
            <a:r>
              <a:rPr lang="en-US" sz="2400" dirty="0" err="1"/>
              <a:t>Доменико</a:t>
            </a:r>
            <a:r>
              <a:rPr lang="en-US" sz="2400" dirty="0"/>
              <a:t> </a:t>
            </a:r>
            <a:r>
              <a:rPr lang="en-US" sz="2400" dirty="0" err="1"/>
              <a:t>Трезини</a:t>
            </a:r>
            <a:r>
              <a:rPr lang="en-US" sz="2400" dirty="0"/>
              <a:t> в 1710—1714 </a:t>
            </a:r>
            <a:r>
              <a:rPr lang="en-US" sz="2400" dirty="0" err="1"/>
              <a:t>годах</a:t>
            </a:r>
            <a:r>
              <a:rPr lang="en-US" sz="2400" dirty="0"/>
              <a:t>. </a:t>
            </a:r>
            <a:r>
              <a:rPr lang="en-US" sz="2400" dirty="0" err="1"/>
              <a:t>Резиденция</a:t>
            </a:r>
            <a:r>
              <a:rPr lang="en-US" sz="2400" dirty="0"/>
              <a:t> </a:t>
            </a:r>
            <a:r>
              <a:rPr lang="en-US" sz="2400" dirty="0" err="1"/>
              <a:t>предназначалась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использования</a:t>
            </a:r>
            <a:r>
              <a:rPr lang="en-US" sz="2400" dirty="0"/>
              <a:t> </a:t>
            </a:r>
            <a:r>
              <a:rPr lang="en-US" sz="2400" dirty="0" err="1"/>
              <a:t>только</a:t>
            </a:r>
            <a:r>
              <a:rPr lang="en-US" sz="2400" dirty="0"/>
              <a:t> в </a:t>
            </a:r>
            <a:r>
              <a:rPr lang="en-US" sz="2400" dirty="0" err="1"/>
              <a:t>тёплое</a:t>
            </a:r>
            <a:r>
              <a:rPr lang="en-US" sz="2400" dirty="0"/>
              <a:t> </a:t>
            </a:r>
            <a:r>
              <a:rPr lang="en-US" sz="2400" dirty="0" err="1"/>
              <a:t>время</a:t>
            </a:r>
            <a:r>
              <a:rPr lang="en-US" sz="2400" dirty="0"/>
              <a:t> </a:t>
            </a:r>
            <a:r>
              <a:rPr lang="en-US" sz="2400" dirty="0" err="1"/>
              <a:t>года</a:t>
            </a:r>
            <a:r>
              <a:rPr lang="en-US" sz="2400" dirty="0"/>
              <a:t> — с </a:t>
            </a:r>
            <a:r>
              <a:rPr lang="en-US" sz="2400" dirty="0" err="1"/>
              <a:t>мая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октябрь</a:t>
            </a:r>
            <a:r>
              <a:rPr lang="en-US" sz="2400" dirty="0"/>
              <a:t>, </a:t>
            </a:r>
            <a:r>
              <a:rPr lang="en-US" sz="2400" dirty="0" err="1"/>
              <a:t>поэтому</a:t>
            </a:r>
            <a:r>
              <a:rPr lang="en-US" sz="2400" dirty="0"/>
              <a:t> </a:t>
            </a:r>
            <a:r>
              <a:rPr lang="en-US" sz="2400" dirty="0" err="1"/>
              <a:t>стены</a:t>
            </a:r>
            <a:r>
              <a:rPr lang="en-US" sz="2400" dirty="0"/>
              <a:t> в </a:t>
            </a:r>
            <a:r>
              <a:rPr lang="en-US" sz="2400" dirty="0" err="1"/>
              <a:t>ней</a:t>
            </a:r>
            <a:r>
              <a:rPr lang="en-US" sz="2400" dirty="0"/>
              <a:t> </a:t>
            </a:r>
            <a:r>
              <a:rPr lang="en-US" sz="2400" dirty="0" err="1"/>
              <a:t>достаточно</a:t>
            </a:r>
            <a:r>
              <a:rPr lang="en-US" sz="2400" dirty="0"/>
              <a:t> </a:t>
            </a:r>
            <a:r>
              <a:rPr lang="en-US" sz="2400" dirty="0" err="1"/>
              <a:t>тонкие</a:t>
            </a:r>
            <a:r>
              <a:rPr lang="en-US" sz="2400" dirty="0"/>
              <a:t>, а в </a:t>
            </a:r>
            <a:r>
              <a:rPr lang="en-US" sz="2400" dirty="0" err="1"/>
              <a:t>окнах</a:t>
            </a:r>
            <a:r>
              <a:rPr lang="en-US" sz="2400" dirty="0"/>
              <a:t> — </a:t>
            </a:r>
            <a:r>
              <a:rPr lang="en-US" sz="2400" dirty="0" err="1"/>
              <a:t>одинарные</a:t>
            </a:r>
            <a:r>
              <a:rPr lang="en-US" sz="2400" dirty="0"/>
              <a:t> </a:t>
            </a:r>
            <a:r>
              <a:rPr lang="en-US" sz="2400" dirty="0" err="1"/>
              <a:t>рамы</a:t>
            </a:r>
            <a:r>
              <a:rPr lang="en-US" sz="2400" dirty="0"/>
              <a:t>.</a:t>
            </a:r>
          </a:p>
        </p:txBody>
      </p:sp>
      <p:pic>
        <p:nvPicPr>
          <p:cNvPr id="6" name="Объект 5" descr="Изображение выглядит как на открытом воздухе, дерево, небо, трава&#10;&#10;Автоматически созданное описание">
            <a:extLst>
              <a:ext uri="{FF2B5EF4-FFF2-40B4-BE49-F238E27FC236}">
                <a16:creationId xmlns:a16="http://schemas.microsoft.com/office/drawing/2014/main" id="{592CB640-43FF-B33B-FE85-C523828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67" y="4155"/>
            <a:ext cx="5140382" cy="68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71E874-CCA7-D711-C112-6B06A0E2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0" y="4981204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 dirty="0" err="1"/>
              <a:t>Двухэтажный</a:t>
            </a:r>
            <a:r>
              <a:rPr lang="en-US" sz="3000" cap="all" dirty="0"/>
              <a:t> </a:t>
            </a:r>
            <a:r>
              <a:rPr lang="en-US" sz="3000" cap="all" dirty="0" err="1"/>
              <a:t>дворец</a:t>
            </a:r>
            <a:r>
              <a:rPr lang="en-US" sz="3000" cap="all" dirty="0"/>
              <a:t> </a:t>
            </a:r>
            <a:r>
              <a:rPr lang="en-US" sz="3000" cap="all" dirty="0" err="1"/>
              <a:t>состоит</a:t>
            </a:r>
            <a:r>
              <a:rPr lang="en-US" sz="3000" cap="all" dirty="0"/>
              <a:t> </a:t>
            </a:r>
            <a:r>
              <a:rPr lang="en-US" sz="3000" cap="all" dirty="0" err="1"/>
              <a:t>из</a:t>
            </a:r>
            <a:r>
              <a:rPr lang="en-US" sz="3000" cap="all" dirty="0"/>
              <a:t> </a:t>
            </a:r>
            <a:r>
              <a:rPr lang="en-US" sz="3000" cap="all" dirty="0" err="1"/>
              <a:t>четырнадцати</a:t>
            </a:r>
            <a:r>
              <a:rPr lang="en-US" sz="3000" cap="all" dirty="0"/>
              <a:t> </a:t>
            </a:r>
            <a:r>
              <a:rPr lang="en-US" sz="3000" cap="all" dirty="0" err="1"/>
              <a:t>комнат</a:t>
            </a:r>
            <a:r>
              <a:rPr lang="en-US" sz="3000" cap="all" dirty="0"/>
              <a:t> и </a:t>
            </a:r>
            <a:r>
              <a:rPr lang="en-US" sz="3000" cap="all" dirty="0" err="1"/>
              <a:t>двух</a:t>
            </a:r>
            <a:r>
              <a:rPr lang="en-US" sz="3000" cap="all" dirty="0"/>
              <a:t> </a:t>
            </a:r>
            <a:r>
              <a:rPr lang="en-US" sz="3000" cap="all" dirty="0" err="1"/>
              <a:t>кухонь</a:t>
            </a:r>
            <a:r>
              <a:rPr lang="en-US" sz="3000" cap="all" dirty="0"/>
              <a:t>. </a:t>
            </a:r>
          </a:p>
        </p:txBody>
      </p:sp>
      <p:pic>
        <p:nvPicPr>
          <p:cNvPr id="6" name="Объект 5" descr="Изображение выглядит как на открытом воздухе, небо, дерево, вода&#10;&#10;Автоматически созданное описание">
            <a:extLst>
              <a:ext uri="{FF2B5EF4-FFF2-40B4-BE49-F238E27FC236}">
                <a16:creationId xmlns:a16="http://schemas.microsoft.com/office/drawing/2014/main" id="{93C7657A-658A-AB8E-D3D4-03C692E6CF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1" r="2" b="5627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Объект 7" descr="Изображение выглядит как на открытом воздухе, небо, вода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EDE3E4A2-CED4-148C-25E9-262C05348D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r="2" b="4891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194AE-8A5C-89E6-D61F-1EAD8C0E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683" y="634028"/>
            <a:ext cx="4264474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cap="all" dirty="0"/>
              <a:t>Пройденный </a:t>
            </a:r>
            <a:r>
              <a:rPr lang="en-US" sz="4800" cap="all" dirty="0" err="1"/>
              <a:t>Маршрут</a:t>
            </a:r>
            <a:endParaRPr lang="en-US" sz="4800" cap="all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4761BB-6B6F-10AA-CDF2-3CB5D586B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779" y="1320740"/>
            <a:ext cx="6323060" cy="4441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1101E9-D494-055C-A70E-63833776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79" y="1341728"/>
            <a:ext cx="6322084" cy="44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B8FD69-345A-3FDA-4D08-C6D907DE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64" y="1188717"/>
            <a:ext cx="5627717" cy="4480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dirty="0" err="1">
                <a:solidFill>
                  <a:schemeClr val="bg2"/>
                </a:solidFill>
              </a:rPr>
              <a:t>Спасибо</a:t>
            </a:r>
            <a:r>
              <a:rPr lang="en-US" sz="6600" dirty="0">
                <a:solidFill>
                  <a:schemeClr val="bg2"/>
                </a:solidFill>
              </a:rPr>
              <a:t> </a:t>
            </a:r>
            <a:r>
              <a:rPr lang="en-US" sz="6600" dirty="0" err="1">
                <a:solidFill>
                  <a:schemeClr val="bg2"/>
                </a:solidFill>
              </a:rPr>
              <a:t>за</a:t>
            </a:r>
            <a:r>
              <a:rPr lang="en-US" sz="6600" dirty="0">
                <a:solidFill>
                  <a:schemeClr val="bg2"/>
                </a:solidFill>
              </a:rPr>
              <a:t> </a:t>
            </a:r>
            <a:r>
              <a:rPr lang="en-US" sz="6600" dirty="0" err="1">
                <a:solidFill>
                  <a:schemeClr val="bg2"/>
                </a:solidFill>
              </a:rPr>
              <a:t>внимание</a:t>
            </a:r>
            <a:r>
              <a:rPr lang="en-US" sz="6600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38D0E-CB92-66EE-D113-08B327C30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8982" y="1188717"/>
            <a:ext cx="2960160" cy="4480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 dirty="0" err="1"/>
              <a:t>Презентацию</a:t>
            </a:r>
            <a:r>
              <a:rPr lang="en-US" sz="2300" dirty="0"/>
              <a:t> </a:t>
            </a:r>
            <a:r>
              <a:rPr lang="en-US" sz="2300" dirty="0" err="1"/>
              <a:t>подготовили</a:t>
            </a:r>
            <a:r>
              <a:rPr lang="en-US" sz="2300" dirty="0"/>
              <a:t>: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err="1"/>
              <a:t>Зотеев</a:t>
            </a:r>
            <a:r>
              <a:rPr lang="en-US" sz="2300" dirty="0"/>
              <a:t> </a:t>
            </a:r>
            <a:r>
              <a:rPr lang="en-US" sz="2300" dirty="0" err="1"/>
              <a:t>Максим</a:t>
            </a:r>
            <a:r>
              <a:rPr lang="en-US" sz="2300" dirty="0"/>
              <a:t> 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err="1"/>
              <a:t>Лошкарёв</a:t>
            </a:r>
            <a:r>
              <a:rPr lang="en-US" sz="2300" dirty="0"/>
              <a:t> </a:t>
            </a:r>
            <a:r>
              <a:rPr lang="en-US" sz="2300" dirty="0" err="1"/>
              <a:t>Денис</a:t>
            </a:r>
            <a:endParaRPr lang="en-US" sz="23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 err="1"/>
              <a:t>Смирнов</a:t>
            </a:r>
            <a:r>
              <a:rPr lang="en-US" sz="2300" dirty="0"/>
              <a:t> </a:t>
            </a:r>
            <a:r>
              <a:rPr lang="en-US" sz="2300" dirty="0" err="1"/>
              <a:t>Матвей</a:t>
            </a:r>
            <a:endParaRPr lang="en-US" sz="2300" dirty="0"/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Суханкулиев Мухаммет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9" name="Freeform: Shape 30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8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 dirty="0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Рисунок 17" descr="Изображение выглядит как одежда, человек, Человеческое лицо, картина">
            <a:extLst>
              <a:ext uri="{FF2B5EF4-FFF2-40B4-BE49-F238E27FC236}">
                <a16:creationId xmlns:a16="http://schemas.microsoft.com/office/drawing/2014/main" id="{AB23FF41-2F17-492B-68F4-7838DBBA7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b="3362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EF27F-A773-6E5C-3AF2-818399A2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85800"/>
            <a:ext cx="48768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ru-RU" sz="4400" dirty="0"/>
              <a:t>Пролог</a:t>
            </a:r>
            <a:endParaRPr lang="en-US" sz="4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10B3FC-A9BD-AF6B-398F-33331D85A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8547" y="1704109"/>
            <a:ext cx="5727583" cy="431430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12 </a:t>
            </a:r>
            <a:r>
              <a:rPr lang="en-US" sz="2400" dirty="0" err="1"/>
              <a:t>сентября</a:t>
            </a:r>
            <a:r>
              <a:rPr lang="en-US" sz="2400" dirty="0"/>
              <a:t> 1723 </a:t>
            </a:r>
            <a:r>
              <a:rPr lang="en-US" sz="2400" dirty="0" err="1"/>
              <a:t>года</a:t>
            </a:r>
            <a:r>
              <a:rPr lang="en-US" sz="2400" dirty="0"/>
              <a:t> </a:t>
            </a:r>
            <a:r>
              <a:rPr lang="en-US" sz="2400" dirty="0" err="1"/>
              <a:t>персидский</a:t>
            </a:r>
            <a:r>
              <a:rPr lang="en-US" sz="2400" dirty="0"/>
              <a:t> </a:t>
            </a:r>
            <a:r>
              <a:rPr lang="en-US" sz="2400" dirty="0" err="1"/>
              <a:t>посланник</a:t>
            </a:r>
            <a:r>
              <a:rPr lang="en-US" sz="2400" dirty="0"/>
              <a:t> </a:t>
            </a:r>
            <a:r>
              <a:rPr lang="en-US" sz="2400" dirty="0" err="1"/>
              <a:t>Исмаил-бек</a:t>
            </a:r>
            <a:r>
              <a:rPr lang="en-US" sz="2400" dirty="0"/>
              <a:t> </a:t>
            </a:r>
            <a:r>
              <a:rPr lang="en-US" sz="2400" dirty="0" err="1"/>
              <a:t>прибыл</a:t>
            </a:r>
            <a:r>
              <a:rPr lang="en-US" sz="2400" dirty="0"/>
              <a:t> в </a:t>
            </a:r>
            <a:r>
              <a:rPr lang="en-US" sz="2400" dirty="0" err="1"/>
              <a:t>Санкт-Петербург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подписания</a:t>
            </a:r>
            <a:r>
              <a:rPr lang="en-US" sz="2400" dirty="0"/>
              <a:t> </a:t>
            </a:r>
            <a:r>
              <a:rPr lang="en-US" sz="2400" dirty="0" err="1"/>
              <a:t>Петербургского</a:t>
            </a:r>
            <a:r>
              <a:rPr lang="en-US" sz="2400" dirty="0"/>
              <a:t> </a:t>
            </a:r>
            <a:r>
              <a:rPr lang="en-US" sz="2400" dirty="0" err="1"/>
              <a:t>мирного</a:t>
            </a:r>
            <a:r>
              <a:rPr lang="en-US" sz="2400" dirty="0"/>
              <a:t> </a:t>
            </a:r>
            <a:r>
              <a:rPr lang="en-US" sz="2400" dirty="0" err="1"/>
              <a:t>договора</a:t>
            </a:r>
            <a:r>
              <a:rPr lang="en-US" sz="2400" dirty="0"/>
              <a:t>. </a:t>
            </a:r>
            <a:r>
              <a:rPr lang="en-US" sz="2400" dirty="0" err="1"/>
              <a:t>Этот</a:t>
            </a:r>
            <a:r>
              <a:rPr lang="en-US" sz="2400" dirty="0"/>
              <a:t> </a:t>
            </a:r>
            <a:r>
              <a:rPr lang="en-US" sz="2400" dirty="0" err="1"/>
              <a:t>договор</a:t>
            </a:r>
            <a:r>
              <a:rPr lang="en-US" sz="2400" dirty="0"/>
              <a:t> </a:t>
            </a:r>
            <a:r>
              <a:rPr lang="en-US" sz="2400" dirty="0" err="1"/>
              <a:t>стал</a:t>
            </a:r>
            <a:r>
              <a:rPr lang="en-US" sz="2400" dirty="0"/>
              <a:t> </a:t>
            </a:r>
            <a:r>
              <a:rPr lang="en-US" sz="2400" dirty="0" err="1"/>
              <a:t>результатом</a:t>
            </a:r>
            <a:r>
              <a:rPr lang="en-US" sz="2400" dirty="0"/>
              <a:t> </a:t>
            </a:r>
            <a:r>
              <a:rPr lang="en-US" sz="2400" dirty="0" err="1"/>
              <a:t>Персидского</a:t>
            </a:r>
            <a:r>
              <a:rPr lang="en-US" sz="2400" dirty="0"/>
              <a:t> </a:t>
            </a:r>
            <a:r>
              <a:rPr lang="en-US" sz="2400" dirty="0" err="1"/>
              <a:t>похода</a:t>
            </a:r>
            <a:r>
              <a:rPr lang="en-US" sz="2400" dirty="0"/>
              <a:t> </a:t>
            </a:r>
            <a:r>
              <a:rPr lang="en-US" sz="2400" dirty="0" err="1"/>
              <a:t>Петра</a:t>
            </a:r>
            <a:r>
              <a:rPr lang="en-US" sz="2400" dirty="0"/>
              <a:t> I. </a:t>
            </a:r>
            <a:r>
              <a:rPr lang="en-US" sz="2400" dirty="0" err="1"/>
              <a:t>Этот</a:t>
            </a:r>
            <a:r>
              <a:rPr lang="en-US" sz="2400" dirty="0"/>
              <a:t> </a:t>
            </a:r>
            <a:r>
              <a:rPr lang="en-US" sz="2400" dirty="0" err="1"/>
              <a:t>договор</a:t>
            </a:r>
            <a:r>
              <a:rPr lang="en-US" sz="2400" dirty="0"/>
              <a:t> </a:t>
            </a:r>
            <a:r>
              <a:rPr lang="en-US" sz="2400" dirty="0" err="1"/>
              <a:t>стал</a:t>
            </a:r>
            <a:r>
              <a:rPr lang="en-US" sz="2400" dirty="0"/>
              <a:t> </a:t>
            </a:r>
            <a:r>
              <a:rPr lang="en-US" sz="2400" dirty="0" err="1"/>
              <a:t>результатом</a:t>
            </a:r>
            <a:r>
              <a:rPr lang="en-US" sz="2400" dirty="0"/>
              <a:t> </a:t>
            </a:r>
            <a:r>
              <a:rPr lang="en-US" sz="2400" dirty="0" err="1"/>
              <a:t>Персидского</a:t>
            </a:r>
            <a:r>
              <a:rPr lang="en-US" sz="2400" dirty="0"/>
              <a:t> </a:t>
            </a:r>
            <a:r>
              <a:rPr lang="en-US" sz="2400" dirty="0" err="1"/>
              <a:t>похода</a:t>
            </a:r>
            <a:r>
              <a:rPr lang="en-US" sz="2400" dirty="0"/>
              <a:t> </a:t>
            </a:r>
            <a:r>
              <a:rPr lang="en-US" sz="2400" dirty="0" err="1"/>
              <a:t>Петра</a:t>
            </a:r>
            <a:r>
              <a:rPr lang="en-US" sz="2400" dirty="0"/>
              <a:t> I. 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400" dirty="0" err="1"/>
              <a:t>Исмаил-бек</a:t>
            </a:r>
            <a:r>
              <a:rPr lang="en-US" sz="2400" dirty="0"/>
              <a:t> </a:t>
            </a:r>
            <a:r>
              <a:rPr lang="en-US" sz="2400" dirty="0" err="1"/>
              <a:t>оказывается</a:t>
            </a:r>
            <a:r>
              <a:rPr lang="en-US" sz="2400" dirty="0"/>
              <a:t> в </a:t>
            </a:r>
            <a:r>
              <a:rPr lang="en-US" sz="2400" dirty="0" err="1"/>
              <a:t>Меншиковском</a:t>
            </a:r>
            <a:r>
              <a:rPr lang="en-US" sz="2400" dirty="0"/>
              <a:t> </a:t>
            </a:r>
            <a:r>
              <a:rPr lang="en-US" sz="2400" dirty="0" err="1"/>
              <a:t>дворце</a:t>
            </a:r>
            <a:r>
              <a:rPr lang="en-US" sz="2400" dirty="0"/>
              <a:t>, </a:t>
            </a:r>
            <a:r>
              <a:rPr lang="en-US" sz="2400" dirty="0" err="1"/>
              <a:t>где</a:t>
            </a:r>
            <a:r>
              <a:rPr lang="en-US" sz="2400" dirty="0"/>
              <a:t> </a:t>
            </a:r>
            <a:r>
              <a:rPr lang="ru-RU" sz="2400" dirty="0"/>
              <a:t>он</a:t>
            </a:r>
            <a:r>
              <a:rPr lang="en-US" sz="2400" dirty="0"/>
              <a:t> </a:t>
            </a:r>
            <a:r>
              <a:rPr lang="en-US" sz="2400" dirty="0" err="1"/>
              <a:t>встречает</a:t>
            </a:r>
            <a:r>
              <a:rPr lang="ru-RU" sz="2400" dirty="0" err="1"/>
              <a:t>ся</a:t>
            </a:r>
            <a:r>
              <a:rPr lang="en-US" sz="2400" dirty="0"/>
              <a:t> </a:t>
            </a:r>
            <a:r>
              <a:rPr lang="ru-RU" sz="2400" dirty="0"/>
              <a:t>с </a:t>
            </a:r>
            <a:r>
              <a:rPr lang="en-US" sz="2400" dirty="0" err="1"/>
              <a:t>сам</a:t>
            </a:r>
            <a:r>
              <a:rPr lang="ru-RU" sz="2400" dirty="0"/>
              <a:t>им</a:t>
            </a:r>
            <a:r>
              <a:rPr lang="en-US" sz="2400" dirty="0"/>
              <a:t> </a:t>
            </a:r>
            <a:r>
              <a:rPr lang="en-US" sz="2400" dirty="0" err="1"/>
              <a:t>Александр</a:t>
            </a:r>
            <a:r>
              <a:rPr lang="ru-RU" sz="2400" dirty="0"/>
              <a:t>ом</a:t>
            </a:r>
            <a:r>
              <a:rPr lang="en-US" sz="2400" dirty="0"/>
              <a:t> </a:t>
            </a:r>
            <a:r>
              <a:rPr lang="en-US" sz="2400" dirty="0" err="1"/>
              <a:t>Данилович</a:t>
            </a:r>
            <a:r>
              <a:rPr lang="ru-RU" sz="2400" dirty="0"/>
              <a:t>ем</a:t>
            </a:r>
            <a:r>
              <a:rPr lang="en-US" sz="2400" dirty="0"/>
              <a:t> </a:t>
            </a:r>
            <a:r>
              <a:rPr lang="en-US" sz="2400" dirty="0" err="1"/>
              <a:t>Меншиков</a:t>
            </a:r>
            <a:r>
              <a:rPr lang="ru-RU" sz="2400" dirty="0" err="1"/>
              <a:t>ым</a:t>
            </a:r>
            <a:r>
              <a:rPr lang="en-US" sz="2400" dirty="0"/>
              <a:t>. 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400" dirty="0" err="1"/>
              <a:t>Меншиков</a:t>
            </a:r>
            <a:r>
              <a:rPr lang="en-US" sz="2400" dirty="0"/>
              <a:t> </a:t>
            </a:r>
            <a:r>
              <a:rPr lang="en-US" sz="2400" dirty="0" err="1"/>
              <a:t>был</a:t>
            </a:r>
            <a:r>
              <a:rPr lang="en-US" sz="2400" dirty="0"/>
              <a:t> в </a:t>
            </a:r>
            <a:r>
              <a:rPr lang="en-US" sz="2400" dirty="0" err="1"/>
              <a:t>прекрасном</a:t>
            </a:r>
            <a:r>
              <a:rPr lang="en-US" sz="2400" dirty="0"/>
              <a:t> </a:t>
            </a:r>
            <a:r>
              <a:rPr lang="en-US" sz="2400" dirty="0" err="1"/>
              <a:t>расположении</a:t>
            </a:r>
            <a:r>
              <a:rPr lang="en-US" sz="2400" dirty="0"/>
              <a:t> </a:t>
            </a:r>
            <a:r>
              <a:rPr lang="en-US" sz="2400" dirty="0" err="1"/>
              <a:t>духа</a:t>
            </a:r>
            <a:r>
              <a:rPr lang="en-US" sz="2400" dirty="0"/>
              <a:t> и </a:t>
            </a:r>
            <a:r>
              <a:rPr lang="en-US" sz="2400" dirty="0" err="1"/>
              <a:t>он</a:t>
            </a:r>
            <a:r>
              <a:rPr lang="en-US" sz="2400" dirty="0"/>
              <a:t> </a:t>
            </a:r>
            <a:r>
              <a:rPr lang="en-US" sz="2400" dirty="0" err="1"/>
              <a:t>предложил</a:t>
            </a:r>
            <a:r>
              <a:rPr lang="en-US" sz="2400" dirty="0"/>
              <a:t> </a:t>
            </a:r>
            <a:r>
              <a:rPr lang="en-US" sz="2400" dirty="0" err="1"/>
              <a:t>Исмаил-беку</a:t>
            </a:r>
            <a:r>
              <a:rPr lang="en-US" sz="2400" dirty="0"/>
              <a:t> </a:t>
            </a:r>
            <a:r>
              <a:rPr lang="en-US" sz="2400" dirty="0" err="1"/>
              <a:t>прогуляться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Петербургу</a:t>
            </a:r>
            <a:r>
              <a:rPr lang="en-US" sz="2400" dirty="0"/>
              <a:t>, </a:t>
            </a:r>
            <a:r>
              <a:rPr lang="en-US" sz="2400" dirty="0" err="1"/>
              <a:t>чтобы</a:t>
            </a:r>
            <a:r>
              <a:rPr lang="en-US" sz="2400" dirty="0"/>
              <a:t> </a:t>
            </a:r>
            <a:r>
              <a:rPr lang="en-US" sz="2400" dirty="0" err="1"/>
              <a:t>показать</a:t>
            </a:r>
            <a:r>
              <a:rPr lang="en-US" sz="2400" dirty="0"/>
              <a:t> </a:t>
            </a:r>
            <a:r>
              <a:rPr lang="en-US" sz="2400" dirty="0" err="1"/>
              <a:t>ему</a:t>
            </a:r>
            <a:r>
              <a:rPr lang="en-US" sz="2400" dirty="0"/>
              <a:t> </a:t>
            </a:r>
            <a:r>
              <a:rPr lang="en-US" sz="2400" dirty="0" err="1"/>
              <a:t>этот</a:t>
            </a:r>
            <a:r>
              <a:rPr lang="en-US" sz="2400" dirty="0"/>
              <a:t> </a:t>
            </a:r>
            <a:r>
              <a:rPr lang="en-US" sz="2400" dirty="0" err="1"/>
              <a:t>город</a:t>
            </a:r>
            <a:r>
              <a:rPr lang="en-US" sz="2400" dirty="0"/>
              <a:t>.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endParaRPr lang="en-US" sz="2400" dirty="0"/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51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A2E08-2F66-1F07-D6B3-B6CDD459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7328"/>
            <a:ext cx="9601200" cy="1485900"/>
          </a:xfrm>
        </p:spPr>
        <p:txBody>
          <a:bodyPr>
            <a:normAutofit/>
          </a:bodyPr>
          <a:lstStyle/>
          <a:p>
            <a:r>
              <a:rPr lang="ru-RU" dirty="0"/>
              <a:t>Меншиковский дворец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622228-B48D-F016-80D9-7063B567F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5402" y="1404692"/>
            <a:ext cx="4443984" cy="82391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Построен в 1710-1727 годах.</a:t>
            </a:r>
            <a:br>
              <a:rPr lang="ru-RU" dirty="0"/>
            </a:br>
            <a:r>
              <a:rPr lang="ru-RU" dirty="0"/>
              <a:t>Первое каменное здание Санкт-Петербурга</a:t>
            </a:r>
          </a:p>
        </p:txBody>
      </p:sp>
      <p:pic>
        <p:nvPicPr>
          <p:cNvPr id="12" name="Объект 11" descr="Изображение выглядит как на открытом воздухе, небо, дорога, облако&#10;&#10;Автоматически созданное описание">
            <a:extLst>
              <a:ext uri="{FF2B5EF4-FFF2-40B4-BE49-F238E27FC236}">
                <a16:creationId xmlns:a16="http://schemas.microsoft.com/office/drawing/2014/main" id="{D0A145B7-D91B-BB1A-6092-D848A72462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557"/>
            <a:ext cx="6005383" cy="4577443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74DE818-21EC-9EB8-B388-D113FBCEF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404692"/>
            <a:ext cx="4443984" cy="82391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Архитекторы: Д.М. Фонтана, И.Ф. </a:t>
            </a:r>
            <a:r>
              <a:rPr lang="ru-RU" dirty="0" err="1"/>
              <a:t>Браунштейн</a:t>
            </a:r>
            <a:r>
              <a:rPr lang="ru-RU" dirty="0"/>
              <a:t>, И.Г. </a:t>
            </a:r>
            <a:r>
              <a:rPr lang="ru-RU" dirty="0" err="1"/>
              <a:t>Шедель</a:t>
            </a:r>
            <a:endParaRPr lang="ru-RU" dirty="0"/>
          </a:p>
        </p:txBody>
      </p:sp>
      <p:pic>
        <p:nvPicPr>
          <p:cNvPr id="14" name="Объект 13" descr="Изображение выглядит как на открытом воздухе, небо, дорога, окно&#10;&#10;Автоматически созданное описание">
            <a:extLst>
              <a:ext uri="{FF2B5EF4-FFF2-40B4-BE49-F238E27FC236}">
                <a16:creationId xmlns:a16="http://schemas.microsoft.com/office/drawing/2014/main" id="{4AF65DFB-2D9D-EB6D-DDA5-7B40637B90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24" y="2280557"/>
            <a:ext cx="6000075" cy="4577443"/>
          </a:xfrm>
        </p:spPr>
      </p:pic>
    </p:spTree>
    <p:extLst>
      <p:ext uri="{BB962C8B-B14F-4D97-AF65-F5344CB8AC3E}">
        <p14:creationId xmlns:p14="http://schemas.microsoft.com/office/powerpoint/2010/main" val="8364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 descr="Изображение выглядит как на открытом воздухе, машина, неб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BE3674F4-CB7C-B04A-453D-9E238E68AE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0306" cy="4579200"/>
          </a:xfrm>
        </p:spPr>
      </p:pic>
      <p:pic>
        <p:nvPicPr>
          <p:cNvPr id="10" name="Объект 9" descr="Изображение выглядит как на открытом воздухе, небо, дерево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42C45960-39E2-3AE4-EC8B-B432922664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74" y="0"/>
            <a:ext cx="5990305" cy="45792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7E9BA-9C84-B797-38B2-13ECB22F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935" y="4894760"/>
            <a:ext cx="9601200" cy="1485900"/>
          </a:xfrm>
        </p:spPr>
        <p:txBody>
          <a:bodyPr/>
          <a:lstStyle/>
          <a:p>
            <a:r>
              <a:rPr lang="ru-RU" dirty="0"/>
              <a:t>Здание Двенадцати Коллегий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F52266-670E-F811-FC1A-80CABD9B4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9935" y="5556748"/>
            <a:ext cx="4443984" cy="82391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Было построено в 1722 году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85F43C-FE35-C2A2-6084-3A63E47F3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3349" y="5744810"/>
            <a:ext cx="4443984" cy="82391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Архитекторы: Доменико Трезини, Михаил Земцов, Джузеппе Трезини</a:t>
            </a:r>
          </a:p>
        </p:txBody>
      </p:sp>
    </p:spTree>
    <p:extLst>
      <p:ext uri="{BB962C8B-B14F-4D97-AF65-F5344CB8AC3E}">
        <p14:creationId xmlns:p14="http://schemas.microsoft.com/office/powerpoint/2010/main" val="3617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459C37-8B57-8225-5DC0-93651231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85" y="299692"/>
            <a:ext cx="9601200" cy="1485900"/>
          </a:xfrm>
        </p:spPr>
        <p:txBody>
          <a:bodyPr/>
          <a:lstStyle/>
          <a:p>
            <a:r>
              <a:rPr lang="ru-RU" dirty="0"/>
              <a:t>Кунсткамера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789D49-0F96-9AD7-0E4C-530ED327A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5644" y="1042642"/>
            <a:ext cx="4443984" cy="823912"/>
          </a:xfrm>
        </p:spPr>
        <p:txBody>
          <a:bodyPr>
            <a:normAutofit fontScale="92500"/>
          </a:bodyPr>
          <a:lstStyle/>
          <a:p>
            <a:r>
              <a:rPr lang="ru-RU" dirty="0"/>
              <a:t>Построена в 1718-1727 годах</a:t>
            </a:r>
          </a:p>
        </p:txBody>
      </p:sp>
      <p:pic>
        <p:nvPicPr>
          <p:cNvPr id="8" name="Объект 7" descr="Изображение выглядит как на открытом воздухе, небо, вода, озеро&#10;&#10;Автоматически созданное описание">
            <a:extLst>
              <a:ext uri="{FF2B5EF4-FFF2-40B4-BE49-F238E27FC236}">
                <a16:creationId xmlns:a16="http://schemas.microsoft.com/office/drawing/2014/main" id="{35C2E535-B540-1D32-13CB-A68E92E61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800"/>
            <a:ext cx="6012065" cy="4579200"/>
          </a:xfr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DC5F17E6-B0A1-20AF-BC3C-BA63673D9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9058" y="1042642"/>
            <a:ext cx="4443984" cy="823912"/>
          </a:xfrm>
        </p:spPr>
        <p:txBody>
          <a:bodyPr>
            <a:normAutofit fontScale="92500"/>
          </a:bodyPr>
          <a:lstStyle/>
          <a:p>
            <a:r>
              <a:rPr lang="ru-RU" dirty="0"/>
              <a:t>Архитекторы: Георг-Иоганн </a:t>
            </a:r>
            <a:r>
              <a:rPr lang="ru-RU" dirty="0" err="1"/>
              <a:t>Маттарнови</a:t>
            </a:r>
            <a:r>
              <a:rPr lang="ru-RU" dirty="0"/>
              <a:t>, Н.Ф. Гербель</a:t>
            </a:r>
          </a:p>
        </p:txBody>
      </p:sp>
      <p:pic>
        <p:nvPicPr>
          <p:cNvPr id="10" name="Объект 9" descr="Изображение выглядит как на открытом воздухе, небо, строительство, вода&#10;&#10;Автоматически созданное описание">
            <a:extLst>
              <a:ext uri="{FF2B5EF4-FFF2-40B4-BE49-F238E27FC236}">
                <a16:creationId xmlns:a16="http://schemas.microsoft.com/office/drawing/2014/main" id="{EB33A8B0-63B5-E175-0F43-BA42E5158C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84" y="2278800"/>
            <a:ext cx="6035915" cy="4579200"/>
          </a:xfrm>
        </p:spPr>
      </p:pic>
    </p:spTree>
    <p:extLst>
      <p:ext uri="{BB962C8B-B14F-4D97-AF65-F5344CB8AC3E}">
        <p14:creationId xmlns:p14="http://schemas.microsoft.com/office/powerpoint/2010/main" val="36601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9BD8B-E50C-1387-432F-E7766AEC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Петровские</a:t>
            </a:r>
            <a:r>
              <a:rPr lang="en-US" dirty="0"/>
              <a:t> </a:t>
            </a:r>
            <a:r>
              <a:rPr lang="en-US" dirty="0" err="1"/>
              <a:t>ворота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5B1358-9799-AFD4-6CE2-868BB6B73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3282694" cy="3581400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ru-RU" dirty="0"/>
              <a:t>Первые Петровские ворота с каменным основанием и деревянной верхней частью, с резным убранством были построены в 1708 году и полностью перестроены в камне в 1716—1717 годах — оба раза по проекту Доменико Трезини. </a:t>
            </a:r>
            <a:endParaRPr lang="en-US" dirty="0"/>
          </a:p>
        </p:txBody>
      </p:sp>
      <p:pic>
        <p:nvPicPr>
          <p:cNvPr id="8" name="Объект 7" descr="Изображение выглядит как на открытом воздухе, зима, небо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0C796240-B613-4924-2240-8457EC8370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66" y="825080"/>
            <a:ext cx="716053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1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16654-B267-D2E2-3527-12C05E3D8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686" y="101944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 dirty="0" err="1"/>
              <a:t>Петропавловский</a:t>
            </a:r>
            <a:r>
              <a:rPr lang="en-US" sz="2800" dirty="0"/>
              <a:t> </a:t>
            </a:r>
            <a:r>
              <a:rPr lang="en-US" sz="2800" dirty="0" err="1"/>
              <a:t>собор</a:t>
            </a:r>
            <a:endParaRPr lang="en-US" sz="2800" dirty="0"/>
          </a:p>
        </p:txBody>
      </p:sp>
      <p:pic>
        <p:nvPicPr>
          <p:cNvPr id="6" name="Рисунок 5" descr="Изображение выглядит как на открытом воздухе, небо, дерево, зима&#10;&#10;Автоматически созданное описание">
            <a:extLst>
              <a:ext uri="{FF2B5EF4-FFF2-40B4-BE49-F238E27FC236}">
                <a16:creationId xmlns:a16="http://schemas.microsoft.com/office/drawing/2014/main" id="{68041D37-F0AE-1C41-7B37-ACCA4AE224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16482" y="1235830"/>
            <a:ext cx="7999916" cy="4499952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1378BA3-7F5D-5DD0-40B2-B470FCB07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7314" y="2171699"/>
            <a:ext cx="3538199" cy="453667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000" dirty="0"/>
              <a:t>В 1703 </a:t>
            </a:r>
            <a:r>
              <a:rPr lang="en-US" sz="2000" dirty="0" err="1"/>
              <a:t>году</a:t>
            </a:r>
            <a:r>
              <a:rPr lang="en-US" sz="2000" dirty="0"/>
              <a:t> </a:t>
            </a:r>
            <a:r>
              <a:rPr lang="en-US" sz="2000" dirty="0" err="1"/>
              <a:t>было</a:t>
            </a:r>
            <a:r>
              <a:rPr lang="en-US" sz="2000" dirty="0"/>
              <a:t> </a:t>
            </a:r>
            <a:r>
              <a:rPr lang="en-US" sz="2000" dirty="0" err="1"/>
              <a:t>начато</a:t>
            </a:r>
            <a:r>
              <a:rPr lang="en-US" sz="2000" dirty="0"/>
              <a:t> </a:t>
            </a:r>
            <a:r>
              <a:rPr lang="en-US" sz="2000" dirty="0" err="1"/>
              <a:t>строительство</a:t>
            </a:r>
            <a:r>
              <a:rPr lang="en-US" sz="2000" dirty="0"/>
              <a:t> </a:t>
            </a:r>
            <a:r>
              <a:rPr lang="en-US" sz="2000" dirty="0" err="1"/>
              <a:t>деревянного</a:t>
            </a:r>
            <a:r>
              <a:rPr lang="en-US" sz="2000" dirty="0"/>
              <a:t> </a:t>
            </a:r>
            <a:r>
              <a:rPr lang="en-US" sz="2000" dirty="0" err="1"/>
              <a:t>храма</a:t>
            </a:r>
            <a:r>
              <a:rPr lang="en-US" sz="2000" dirty="0"/>
              <a:t>, а в 1712 </a:t>
            </a:r>
            <a:r>
              <a:rPr lang="en-US" sz="2000" dirty="0" err="1"/>
              <a:t>году</a:t>
            </a:r>
            <a:r>
              <a:rPr lang="en-US" sz="2000" dirty="0"/>
              <a:t> </a:t>
            </a:r>
            <a:r>
              <a:rPr lang="en-US" sz="2000" dirty="0" err="1"/>
              <a:t>был</a:t>
            </a:r>
            <a:r>
              <a:rPr lang="en-US" sz="2000" dirty="0"/>
              <a:t> </a:t>
            </a:r>
            <a:r>
              <a:rPr lang="en-US" sz="2000" dirty="0" err="1"/>
              <a:t>заложен</a:t>
            </a:r>
            <a:r>
              <a:rPr lang="en-US" sz="2000" dirty="0"/>
              <a:t> </a:t>
            </a:r>
            <a:r>
              <a:rPr lang="en-US" sz="2000" dirty="0" err="1"/>
              <a:t>каменный</a:t>
            </a:r>
            <a:r>
              <a:rPr lang="en-US" sz="2000" dirty="0"/>
              <a:t> </a:t>
            </a:r>
            <a:r>
              <a:rPr lang="en-US" sz="2000" dirty="0" err="1"/>
              <a:t>Петропавловский</a:t>
            </a:r>
            <a:r>
              <a:rPr lang="en-US" sz="2000" dirty="0"/>
              <a:t> </a:t>
            </a:r>
            <a:r>
              <a:rPr lang="en-US" sz="2000" dirty="0" err="1"/>
              <a:t>собор</a:t>
            </a:r>
            <a:r>
              <a:rPr lang="en-US" sz="2000" dirty="0"/>
              <a:t> </a:t>
            </a:r>
            <a:r>
              <a:rPr lang="en-US" sz="2000" dirty="0" err="1"/>
              <a:t>под</a:t>
            </a:r>
            <a:r>
              <a:rPr lang="en-US" sz="2000" dirty="0"/>
              <a:t> </a:t>
            </a:r>
            <a:r>
              <a:rPr lang="en-US" sz="2000" dirty="0" err="1"/>
              <a:t>руководством</a:t>
            </a:r>
            <a:r>
              <a:rPr lang="en-US" sz="2000" dirty="0"/>
              <a:t> </a:t>
            </a:r>
            <a:r>
              <a:rPr lang="en-US" sz="2000" dirty="0" err="1"/>
              <a:t>архитектора</a:t>
            </a:r>
            <a:r>
              <a:rPr lang="en-US" sz="2000" dirty="0"/>
              <a:t> </a:t>
            </a:r>
            <a:r>
              <a:rPr lang="en-US" sz="2000" dirty="0" err="1"/>
              <a:t>Доменико</a:t>
            </a:r>
            <a:r>
              <a:rPr lang="en-US" sz="2000" dirty="0"/>
              <a:t> </a:t>
            </a:r>
            <a:r>
              <a:rPr lang="en-US" sz="2000" dirty="0" err="1"/>
              <a:t>Трезини</a:t>
            </a:r>
            <a:r>
              <a:rPr lang="en-US" sz="2000" dirty="0"/>
              <a:t>.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000" dirty="0"/>
              <a:t> </a:t>
            </a:r>
            <a:r>
              <a:rPr lang="en-US" sz="2000" dirty="0" err="1"/>
              <a:t>Высота</a:t>
            </a:r>
            <a:r>
              <a:rPr lang="en-US" sz="2000" dirty="0"/>
              <a:t> </a:t>
            </a:r>
            <a:r>
              <a:rPr lang="en-US" sz="2000" dirty="0" err="1"/>
              <a:t>сооружения</a:t>
            </a:r>
            <a:r>
              <a:rPr lang="en-US" sz="2000" dirty="0"/>
              <a:t> </a:t>
            </a:r>
            <a:r>
              <a:rPr lang="en-US" sz="2000" dirty="0" err="1"/>
              <a:t>составляет</a:t>
            </a:r>
            <a:r>
              <a:rPr lang="en-US" sz="2000" dirty="0"/>
              <a:t> 112 </a:t>
            </a:r>
            <a:r>
              <a:rPr lang="en-US" sz="2000" dirty="0" err="1"/>
              <a:t>метров</a:t>
            </a:r>
            <a:r>
              <a:rPr lang="en-US" sz="2000" dirty="0"/>
              <a:t>, что </a:t>
            </a:r>
            <a:r>
              <a:rPr lang="en-US" sz="2000" dirty="0" err="1"/>
              <a:t>на</a:t>
            </a:r>
            <a:r>
              <a:rPr lang="en-US" sz="2000" dirty="0"/>
              <a:t> 32 </a:t>
            </a:r>
            <a:r>
              <a:rPr lang="en-US" sz="2000" dirty="0" err="1"/>
              <a:t>метра</a:t>
            </a:r>
            <a:r>
              <a:rPr lang="en-US" sz="2000" dirty="0"/>
              <a:t> </a:t>
            </a:r>
            <a:r>
              <a:rPr lang="en-US" sz="2000" dirty="0" err="1"/>
              <a:t>выше</a:t>
            </a:r>
            <a:r>
              <a:rPr lang="en-US" sz="2000" dirty="0"/>
              <a:t> </a:t>
            </a:r>
            <a:r>
              <a:rPr lang="en-US" sz="2000" dirty="0" err="1"/>
              <a:t>колокольни</a:t>
            </a:r>
            <a:r>
              <a:rPr lang="en-US" sz="2000" dirty="0"/>
              <a:t> </a:t>
            </a:r>
            <a:r>
              <a:rPr lang="en-US" sz="2000" dirty="0" err="1"/>
              <a:t>Ивана</a:t>
            </a:r>
            <a:r>
              <a:rPr lang="en-US" sz="2000" dirty="0"/>
              <a:t> </a:t>
            </a:r>
            <a:r>
              <a:rPr lang="en-US" sz="2000" dirty="0" err="1"/>
              <a:t>Великого</a:t>
            </a:r>
            <a:r>
              <a:rPr lang="en-US" sz="2000" dirty="0"/>
              <a:t>. </a:t>
            </a:r>
          </a:p>
          <a:p>
            <a:pPr marL="384048" indent="-384048" algn="just">
              <a:lnSpc>
                <a:spcPct val="94000"/>
              </a:lnSpc>
              <a:spcAft>
                <a:spcPts val="200"/>
              </a:spcAft>
            </a:pPr>
            <a:r>
              <a:rPr lang="en-US" sz="2000" dirty="0"/>
              <a:t>(</a:t>
            </a:r>
            <a:r>
              <a:rPr lang="en-US" sz="2000" dirty="0" err="1"/>
              <a:t>Весь</a:t>
            </a:r>
            <a:r>
              <a:rPr lang="en-US" sz="2000" dirty="0"/>
              <a:t> </a:t>
            </a:r>
            <a:r>
              <a:rPr lang="en-US" sz="2000" dirty="0" err="1"/>
              <a:t>собор</a:t>
            </a:r>
            <a:r>
              <a:rPr lang="en-US" sz="2000" dirty="0"/>
              <a:t> </a:t>
            </a:r>
            <a:r>
              <a:rPr lang="en-US" sz="2000" dirty="0" err="1"/>
              <a:t>был</a:t>
            </a:r>
            <a:r>
              <a:rPr lang="en-US" sz="2000" dirty="0"/>
              <a:t> </a:t>
            </a:r>
            <a:r>
              <a:rPr lang="en-US" sz="2000" dirty="0" err="1"/>
              <a:t>достроен</a:t>
            </a:r>
            <a:r>
              <a:rPr lang="en-US" sz="2000" dirty="0"/>
              <a:t> </a:t>
            </a:r>
            <a:r>
              <a:rPr lang="en-US" sz="2000" dirty="0" err="1"/>
              <a:t>только</a:t>
            </a:r>
            <a:r>
              <a:rPr lang="en-US" sz="2000" dirty="0"/>
              <a:t> к 1733 </a:t>
            </a:r>
            <a:r>
              <a:rPr lang="en-US" sz="2000" dirty="0" err="1"/>
              <a:t>году</a:t>
            </a:r>
            <a:r>
              <a:rPr lang="en-US" sz="2000" dirty="0"/>
              <a:t> </a:t>
            </a:r>
            <a:r>
              <a:rPr lang="en-US" sz="2000" dirty="0" err="1"/>
              <a:t>уже</a:t>
            </a:r>
            <a:r>
              <a:rPr lang="en-US" sz="2000" dirty="0"/>
              <a:t> </a:t>
            </a:r>
            <a:r>
              <a:rPr lang="en-US" sz="2000" dirty="0" err="1"/>
              <a:t>после</a:t>
            </a:r>
            <a:r>
              <a:rPr lang="en-US" sz="2000" dirty="0"/>
              <a:t> </a:t>
            </a:r>
            <a:r>
              <a:rPr lang="en-US" sz="2000" dirty="0" err="1"/>
              <a:t>смерти</a:t>
            </a:r>
            <a:r>
              <a:rPr lang="en-US" sz="2000" dirty="0"/>
              <a:t> </a:t>
            </a:r>
            <a:r>
              <a:rPr lang="en-US" sz="2000" dirty="0" err="1"/>
              <a:t>Петра</a:t>
            </a:r>
            <a:r>
              <a:rPr lang="en-US" sz="2000" dirty="0"/>
              <a:t> I)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40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33AD8-3DCE-5284-0258-ECF6E609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77" y="4883213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cap="all" dirty="0" err="1"/>
              <a:t>Пётр</a:t>
            </a:r>
            <a:r>
              <a:rPr lang="en-US" sz="2300" cap="all" dirty="0"/>
              <a:t> с </a:t>
            </a:r>
            <a:r>
              <a:rPr lang="en-US" sz="2300" cap="all" dirty="0" err="1"/>
              <a:t>гордостью</a:t>
            </a:r>
            <a:r>
              <a:rPr lang="en-US" sz="2300" cap="all" dirty="0"/>
              <a:t> </a:t>
            </a:r>
            <a:r>
              <a:rPr lang="en-US" sz="2300" cap="all" dirty="0" err="1"/>
              <a:t>показывал</a:t>
            </a:r>
            <a:r>
              <a:rPr lang="en-US" sz="2300" cap="all" dirty="0"/>
              <a:t> </a:t>
            </a:r>
            <a:r>
              <a:rPr lang="en-US" sz="2300" cap="all" dirty="0" err="1"/>
              <a:t>свой</a:t>
            </a:r>
            <a:r>
              <a:rPr lang="en-US" sz="2300" cap="all" dirty="0"/>
              <a:t> «</a:t>
            </a:r>
            <a:r>
              <a:rPr lang="en-US" sz="2300" cap="all" dirty="0" err="1"/>
              <a:t>парадиз</a:t>
            </a:r>
            <a:r>
              <a:rPr lang="en-US" sz="2300" cap="all" dirty="0"/>
              <a:t>» «</a:t>
            </a:r>
            <a:r>
              <a:rPr lang="en-US" sz="2300" cap="all" dirty="0" err="1"/>
              <a:t>господам</a:t>
            </a:r>
            <a:r>
              <a:rPr lang="en-US" sz="2300" cap="all" dirty="0"/>
              <a:t> </a:t>
            </a:r>
            <a:r>
              <a:rPr lang="en-US" sz="2300" cap="all" dirty="0" err="1"/>
              <a:t>иностранным</a:t>
            </a:r>
            <a:r>
              <a:rPr lang="en-US" sz="2300" cap="all" dirty="0"/>
              <a:t> </a:t>
            </a:r>
            <a:r>
              <a:rPr lang="en-US" sz="2300" cap="all" dirty="0" err="1"/>
              <a:t>министрам</a:t>
            </a:r>
            <a:r>
              <a:rPr lang="en-US" sz="2300" cap="all" dirty="0"/>
              <a:t>», </a:t>
            </a:r>
            <a:r>
              <a:rPr lang="en-US" sz="2300" cap="all" dirty="0" err="1"/>
              <a:t>заставив</a:t>
            </a:r>
            <a:r>
              <a:rPr lang="en-US" sz="2300" cap="all" dirty="0"/>
              <a:t> </a:t>
            </a:r>
            <a:r>
              <a:rPr lang="en-US" sz="2300" cap="all" dirty="0" err="1"/>
              <a:t>их</a:t>
            </a:r>
            <a:r>
              <a:rPr lang="en-US" sz="2300" cap="all" dirty="0"/>
              <a:t> </a:t>
            </a:r>
            <a:r>
              <a:rPr lang="en-US" sz="2300" cap="all" dirty="0" err="1"/>
              <a:t>подняться</a:t>
            </a:r>
            <a:r>
              <a:rPr lang="en-US" sz="2300" cap="all" dirty="0"/>
              <a:t> </a:t>
            </a:r>
            <a:r>
              <a:rPr lang="en-US" sz="2300" cap="all" dirty="0" err="1"/>
              <a:t>на</a:t>
            </a:r>
            <a:r>
              <a:rPr lang="en-US" sz="2300" cap="all" dirty="0"/>
              <a:t> </a:t>
            </a:r>
            <a:r>
              <a:rPr lang="en-US" sz="2300" cap="all" dirty="0" err="1"/>
              <a:t>верхний</a:t>
            </a:r>
            <a:r>
              <a:rPr lang="en-US" sz="2300" cap="all" dirty="0"/>
              <a:t> </a:t>
            </a:r>
            <a:r>
              <a:rPr lang="en-US" sz="2300" cap="all" dirty="0" err="1"/>
              <a:t>ярус</a:t>
            </a:r>
            <a:r>
              <a:rPr lang="en-US" sz="2300" cap="all" dirty="0"/>
              <a:t> </a:t>
            </a:r>
            <a:r>
              <a:rPr lang="en-US" sz="2300" cap="all" dirty="0" err="1"/>
              <a:t>колокольни</a:t>
            </a:r>
            <a:endParaRPr lang="en-US" sz="2300" cap="all" dirty="0"/>
          </a:p>
        </p:txBody>
      </p:sp>
      <p:pic>
        <p:nvPicPr>
          <p:cNvPr id="8" name="Объект 7" descr="Изображение выглядит как небо, зима, на открытом воздухе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565C37E6-46D4-B1BA-D706-F008B754D8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2" b="2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6" name="Объект 5" descr="Изображение выглядит как на открытом воздухе, зима, снег, дерево&#10;&#10;Автоматически созданное описание">
            <a:extLst>
              <a:ext uri="{FF2B5EF4-FFF2-40B4-BE49-F238E27FC236}">
                <a16:creationId xmlns:a16="http://schemas.microsoft.com/office/drawing/2014/main" id="{17D9F69F-02B8-631B-E647-771AE488E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2" b="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05D61-2C56-97AF-799D-720DA76C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977946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 dirty="0" err="1"/>
              <a:t>Дом</a:t>
            </a:r>
            <a:r>
              <a:rPr lang="en-US" sz="3000" cap="all" dirty="0"/>
              <a:t> </a:t>
            </a:r>
            <a:r>
              <a:rPr lang="en-US" sz="3000" cap="all" dirty="0" err="1"/>
              <a:t>Петра</a:t>
            </a:r>
            <a:r>
              <a:rPr lang="en-US" sz="3000" cap="all" dirty="0"/>
              <a:t> I — </a:t>
            </a:r>
            <a:r>
              <a:rPr lang="en-US" sz="3000" cap="all" dirty="0" err="1"/>
              <a:t>первая</a:t>
            </a:r>
            <a:r>
              <a:rPr lang="en-US" sz="3000" cap="all" dirty="0"/>
              <a:t> </a:t>
            </a:r>
            <a:r>
              <a:rPr lang="en-US" sz="3000" cap="all" dirty="0" err="1"/>
              <a:t>постройка</a:t>
            </a:r>
            <a:r>
              <a:rPr lang="en-US" sz="3000" cap="all" dirty="0"/>
              <a:t> в </a:t>
            </a:r>
            <a:r>
              <a:rPr lang="en-US" sz="3000" cap="all" dirty="0" err="1"/>
              <a:t>Санкт-Петербурге</a:t>
            </a:r>
            <a:r>
              <a:rPr lang="en-US" sz="3000" cap="all" dirty="0"/>
              <a:t>, </a:t>
            </a:r>
            <a:r>
              <a:rPr lang="en-US" sz="3000" cap="all" dirty="0" err="1"/>
              <a:t>жилище</a:t>
            </a:r>
            <a:r>
              <a:rPr lang="en-US" sz="3000" cap="all" dirty="0"/>
              <a:t> </a:t>
            </a:r>
            <a:r>
              <a:rPr lang="en-US" sz="3000" cap="all" dirty="0" err="1"/>
              <a:t>Петра</a:t>
            </a:r>
            <a:r>
              <a:rPr lang="en-US" sz="3000" cap="all" dirty="0"/>
              <a:t> в </a:t>
            </a:r>
            <a:r>
              <a:rPr lang="en-US" sz="3000" cap="all" dirty="0" err="1"/>
              <a:t>период</a:t>
            </a:r>
            <a:r>
              <a:rPr lang="en-US" sz="3000" cap="all" dirty="0"/>
              <a:t> с 1703 </a:t>
            </a:r>
            <a:r>
              <a:rPr lang="en-US" sz="3000" cap="all" dirty="0" err="1"/>
              <a:t>по</a:t>
            </a:r>
            <a:r>
              <a:rPr lang="en-US" sz="3000" cap="all" dirty="0"/>
              <a:t> 1708 </a:t>
            </a:r>
            <a:r>
              <a:rPr lang="en-US" sz="3000" cap="all" dirty="0" err="1"/>
              <a:t>годы</a:t>
            </a:r>
            <a:r>
              <a:rPr lang="en-US" sz="3000" cap="all" dirty="0"/>
              <a:t>. </a:t>
            </a:r>
          </a:p>
        </p:txBody>
      </p:sp>
      <p:pic>
        <p:nvPicPr>
          <p:cNvPr id="6" name="Объект 5" descr="Изображение выглядит как на открытом воздухе, дерево, небо, машина&#10;&#10;Автоматически созданное описание">
            <a:extLst>
              <a:ext uri="{FF2B5EF4-FFF2-40B4-BE49-F238E27FC236}">
                <a16:creationId xmlns:a16="http://schemas.microsoft.com/office/drawing/2014/main" id="{5C890D43-24D4-2DF8-08AA-1E274B6E03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2" b="2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Объект 7" descr="Изображение выглядит как на открытом воздухе, зима, дерево, небо&#10;&#10;Автоматически созданное описание">
            <a:extLst>
              <a:ext uri="{FF2B5EF4-FFF2-40B4-BE49-F238E27FC236}">
                <a16:creationId xmlns:a16="http://schemas.microsoft.com/office/drawing/2014/main" id="{F845A490-9411-6FC4-11F2-172251063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r="2" b="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6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168</TotalTime>
  <Words>428</Words>
  <Application>Microsoft Office PowerPoint</Application>
  <PresentationFormat>Широкоэкранный</PresentationFormat>
  <Paragraphs>38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Franklin Gothic Book</vt:lpstr>
      <vt:lpstr>Уголки</vt:lpstr>
      <vt:lpstr>Прогулка по Петровскому Петербургу</vt:lpstr>
      <vt:lpstr>Пролог</vt:lpstr>
      <vt:lpstr>Меншиковский дворец</vt:lpstr>
      <vt:lpstr>Здание Двенадцати Коллегий</vt:lpstr>
      <vt:lpstr>Кунсткамера</vt:lpstr>
      <vt:lpstr>Петровские ворота</vt:lpstr>
      <vt:lpstr>Петропавловский собор</vt:lpstr>
      <vt:lpstr>Пётр с гордостью показывал свой «парадиз» «господам иностранным министрам», заставив их подняться на верхний ярус колокольни</vt:lpstr>
      <vt:lpstr>Дом Петра I — первая постройка в Санкт-Петербурге, жилище Петра в период с 1703 по 1708 годы. </vt:lpstr>
      <vt:lpstr>Презентация PowerPoint</vt:lpstr>
      <vt:lpstr>Летний сад был заложен по повелению Петра Алексеевича в 1704 году</vt:lpstr>
      <vt:lpstr>Летний сад</vt:lpstr>
      <vt:lpstr>Летний дворец Петра Первого</vt:lpstr>
      <vt:lpstr>Двухэтажный дворец состоит из четырнадцати комнат и двух кухонь. </vt:lpstr>
      <vt:lpstr>Пройденный Маршрут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Прогулка по Петровскому Петербургу</dc:title>
  <dc:creator>Суханкулиев Мухаммет</dc:creator>
  <cp:lastModifiedBy>Суханкулиев Мухаммет</cp:lastModifiedBy>
  <cp:revision>22</cp:revision>
  <dcterms:created xsi:type="dcterms:W3CDTF">2024-04-03T15:56:19Z</dcterms:created>
  <dcterms:modified xsi:type="dcterms:W3CDTF">2024-04-04T05:22:23Z</dcterms:modified>
</cp:coreProperties>
</file>